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7" r:id="rId2"/>
    <p:sldId id="348" r:id="rId3"/>
    <p:sldId id="35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4990"/>
    <a:srgbClr val="A50021"/>
    <a:srgbClr val="CC0000"/>
    <a:srgbClr val="807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8C059-E50D-9745-96D9-B46C5929BD2D}" v="5" dt="2023-09-20T15:30:05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BBE98-9BDA-4E86-8A56-D07B313E41D1}" type="datetimeFigureOut">
              <a:rPr lang="en-US" smtClean="0"/>
              <a:t>9/20/23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443B1-FA1D-4B2C-8CB9-3B640A0E4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59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443B1-FA1D-4B2C-8CB9-3B640A0E44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9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5428" y="370009"/>
            <a:ext cx="8360780" cy="2387600"/>
          </a:xfrm>
        </p:spPr>
        <p:txBody>
          <a:bodyPr anchor="b"/>
          <a:lstStyle>
            <a:lvl1pPr algn="l">
              <a:defRPr sz="6000" b="1" i="0" baseline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5428" y="2849684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Adobe Garamond Pro" charset="0"/>
                <a:ea typeface="Adobe Garamond Pro" charset="0"/>
                <a:cs typeface="Adobe Garamond Pro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93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096" y="365125"/>
            <a:ext cx="8471704" cy="1325563"/>
          </a:xfrm>
        </p:spPr>
        <p:txBody>
          <a:bodyPr/>
          <a:lstStyle>
            <a:lvl1pPr>
              <a:defRPr>
                <a:solidFill>
                  <a:srgbClr val="004990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096" y="1825625"/>
            <a:ext cx="8471704" cy="4351338"/>
          </a:xfrm>
        </p:spPr>
        <p:txBody>
          <a:bodyPr/>
          <a:lstStyle>
            <a:lvl1pPr>
              <a:defRPr>
                <a:latin typeface="Adobe Garamond Pro" charset="0"/>
                <a:ea typeface="Adobe Garamond Pro" charset="0"/>
                <a:cs typeface="Adobe Garamond Pro" charset="0"/>
              </a:defRPr>
            </a:lvl1pPr>
            <a:lvl2pPr>
              <a:defRPr>
                <a:latin typeface="Adobe Garamond Pro" charset="0"/>
                <a:ea typeface="Adobe Garamond Pro" charset="0"/>
                <a:cs typeface="Adobe Garamond Pro" charset="0"/>
              </a:defRPr>
            </a:lvl2pPr>
            <a:lvl3pPr>
              <a:defRPr>
                <a:latin typeface="Adobe Garamond Pro" charset="0"/>
                <a:ea typeface="Adobe Garamond Pro" charset="0"/>
                <a:cs typeface="Adobe Garamond Pro" charset="0"/>
              </a:defRPr>
            </a:lvl3pPr>
            <a:lvl4pPr>
              <a:defRPr>
                <a:latin typeface="Adobe Garamond Pro" charset="0"/>
                <a:ea typeface="Adobe Garamond Pro" charset="0"/>
                <a:cs typeface="Adobe Garamond Pro" charset="0"/>
              </a:defRPr>
            </a:lvl4pPr>
            <a:lvl5pPr>
              <a:defRPr>
                <a:latin typeface="Adobe Garamond Pro" charset="0"/>
                <a:ea typeface="Adobe Garamond Pro" charset="0"/>
                <a:cs typeface="Adobe Garamond Pr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769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0522" y="1709738"/>
            <a:ext cx="8476928" cy="2852737"/>
          </a:xfrm>
        </p:spPr>
        <p:txBody>
          <a:bodyPr anchor="b"/>
          <a:lstStyle>
            <a:lvl1pPr>
              <a:defRPr sz="6000">
                <a:solidFill>
                  <a:srgbClr val="00499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0522" y="4589463"/>
            <a:ext cx="8476928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807F8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4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7741" y="365125"/>
            <a:ext cx="8516060" cy="1325563"/>
          </a:xfrm>
        </p:spPr>
        <p:txBody>
          <a:bodyPr/>
          <a:lstStyle>
            <a:lvl1pPr>
              <a:defRPr>
                <a:solidFill>
                  <a:srgbClr val="00499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7740" y="1825625"/>
            <a:ext cx="3864002" cy="4351338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662" y="1825625"/>
            <a:ext cx="4432138" cy="4351338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259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2648" y="365125"/>
            <a:ext cx="8542740" cy="1325563"/>
          </a:xfrm>
        </p:spPr>
        <p:txBody>
          <a:bodyPr/>
          <a:lstStyle>
            <a:lvl1pPr>
              <a:defRPr>
                <a:solidFill>
                  <a:srgbClr val="00499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2648" y="1886673"/>
            <a:ext cx="4132162" cy="618402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rgbClr val="807F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2648" y="2505075"/>
            <a:ext cx="4132162" cy="3684588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30005" y="1886673"/>
            <a:ext cx="4225383" cy="618402"/>
          </a:xfrm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rgbClr val="807F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30005" y="2505075"/>
            <a:ext cx="4225383" cy="3684588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265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4222" y="365125"/>
            <a:ext cx="8529577" cy="1325563"/>
          </a:xfrm>
        </p:spPr>
        <p:txBody>
          <a:bodyPr/>
          <a:lstStyle>
            <a:lvl1pPr>
              <a:defRPr>
                <a:solidFill>
                  <a:srgbClr val="00499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518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5910" y="457200"/>
            <a:ext cx="3257649" cy="1600200"/>
          </a:xfrm>
        </p:spPr>
        <p:txBody>
          <a:bodyPr anchor="b"/>
          <a:lstStyle>
            <a:lvl1pPr>
              <a:defRPr sz="3200">
                <a:solidFill>
                  <a:srgbClr val="00499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28" y="987425"/>
            <a:ext cx="510505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95910" y="2057400"/>
            <a:ext cx="325764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208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4335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499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79534" y="987425"/>
            <a:ext cx="437585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4335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63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001A5-FA6E-4542-9A18-4A5F9D971E29}" type="datetimeFigureOut">
              <a:rPr lang="en-US" smtClean="0"/>
              <a:t>9/20/23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011C3-FC07-D74E-8520-819EE9073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1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990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0052-1E09-8D0A-2546-A4B0A987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3" y="3752849"/>
            <a:ext cx="3413790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Where to Start: Building your Research Program</a:t>
            </a:r>
            <a:br>
              <a:rPr lang="en-US" sz="2800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2800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dirty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LSC 241 8:00-9:00am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A colorful triangles on a black background&#10;&#10;Description automatically generated">
            <a:extLst>
              <a:ext uri="{FF2B5EF4-FFF2-40B4-BE49-F238E27FC236}">
                <a16:creationId xmlns:a16="http://schemas.microsoft.com/office/drawing/2014/main" id="{FA560201-24B5-0E24-0763-0C2CD45B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565" b="14329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CCA6F2-1D42-19EF-364A-CFA57140B6F3}"/>
              </a:ext>
            </a:extLst>
          </p:cNvPr>
          <p:cNvSpPr txBox="1"/>
          <p:nvPr/>
        </p:nvSpPr>
        <p:spPr>
          <a:xfrm>
            <a:off x="3895970" y="3750935"/>
            <a:ext cx="8324335" cy="245268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libri"/>
                <a:cs typeface="Segoe UI"/>
              </a:rPr>
              <a:t>Presenter: Chad Hargrave, </a:t>
            </a:r>
            <a:r>
              <a:rPr lang="en-US" sz="2000" i="1" dirty="0">
                <a:solidFill>
                  <a:srgbClr val="000000"/>
                </a:solidFill>
                <a:latin typeface="Calibri"/>
                <a:cs typeface="Segoe UI"/>
              </a:rPr>
              <a:t>Vice President for Research &amp; Strategic Partners and Chief Research Officer</a:t>
            </a:r>
            <a:endParaRPr lang="en-US" i="1" dirty="0">
              <a:solidFill>
                <a:srgbClr val="000000"/>
              </a:solidFill>
            </a:endParaRPr>
          </a:p>
          <a:p>
            <a:pPr lvl="1">
              <a:buChar char="•"/>
            </a:pPr>
            <a:endParaRPr lang="en-US" sz="1500" dirty="0">
              <a:solidFill>
                <a:srgbClr val="000000"/>
              </a:solidFill>
              <a:latin typeface="Calibri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702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F96ECD-58C1-48F3-B5FD-D95ABEB2406E}"/>
              </a:ext>
            </a:extLst>
          </p:cNvPr>
          <p:cNvSpPr/>
          <p:nvPr/>
        </p:nvSpPr>
        <p:spPr>
          <a:xfrm>
            <a:off x="359383" y="1289890"/>
            <a:ext cx="11369577" cy="4705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578F39-47C7-4C40-9FCC-D3E4372C95C6}"/>
              </a:ext>
            </a:extLst>
          </p:cNvPr>
          <p:cNvSpPr txBox="1"/>
          <p:nvPr/>
        </p:nvSpPr>
        <p:spPr>
          <a:xfrm>
            <a:off x="554449" y="1848640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0.5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2AE6A1-FAF6-4004-9F42-FB8A7FA4EFB5}"/>
              </a:ext>
            </a:extLst>
          </p:cNvPr>
          <p:cNvCxnSpPr>
            <a:cxnSpLocks/>
          </p:cNvCxnSpPr>
          <p:nvPr/>
        </p:nvCxnSpPr>
        <p:spPr>
          <a:xfrm>
            <a:off x="1840965" y="1035618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Brace 23">
            <a:extLst>
              <a:ext uri="{FF2B5EF4-FFF2-40B4-BE49-F238E27FC236}">
                <a16:creationId xmlns:a16="http://schemas.microsoft.com/office/drawing/2014/main" id="{334A999A-8E71-4D3F-B2B3-32C0EF829C99}"/>
              </a:ext>
            </a:extLst>
          </p:cNvPr>
          <p:cNvSpPr/>
          <p:nvPr/>
        </p:nvSpPr>
        <p:spPr>
          <a:xfrm rot="16200000">
            <a:off x="818342" y="1781553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7B5EE4-BD23-431A-BAA7-2E767BFA2719}"/>
              </a:ext>
            </a:extLst>
          </p:cNvPr>
          <p:cNvSpPr txBox="1"/>
          <p:nvPr/>
        </p:nvSpPr>
        <p:spPr>
          <a:xfrm>
            <a:off x="609409" y="1358744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Fall 2006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925F0F-5B29-49E5-BE4B-281E39C46727}"/>
              </a:ext>
            </a:extLst>
          </p:cNvPr>
          <p:cNvSpPr txBox="1"/>
          <p:nvPr/>
        </p:nvSpPr>
        <p:spPr>
          <a:xfrm>
            <a:off x="2226379" y="135874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2007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6FFF13-1815-4AB0-8C8E-F0378886CB07}"/>
              </a:ext>
            </a:extLst>
          </p:cNvPr>
          <p:cNvSpPr txBox="1"/>
          <p:nvPr/>
        </p:nvSpPr>
        <p:spPr>
          <a:xfrm>
            <a:off x="2134924" y="1848640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1.5</a:t>
            </a: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261BCDBC-BC11-499C-8298-2DA824DAAE87}"/>
              </a:ext>
            </a:extLst>
          </p:cNvPr>
          <p:cNvSpPr/>
          <p:nvPr/>
        </p:nvSpPr>
        <p:spPr>
          <a:xfrm rot="16200000">
            <a:off x="2361787" y="1779223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7E1C173-D798-4043-BC9C-4F379AE66F2D}"/>
              </a:ext>
            </a:extLst>
          </p:cNvPr>
          <p:cNvCxnSpPr>
            <a:cxnSpLocks/>
          </p:cNvCxnSpPr>
          <p:nvPr/>
        </p:nvCxnSpPr>
        <p:spPr>
          <a:xfrm>
            <a:off x="3325016" y="1035618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D1CBF9C-9081-4E76-88F1-4BD074061341}"/>
              </a:ext>
            </a:extLst>
          </p:cNvPr>
          <p:cNvSpPr txBox="1"/>
          <p:nvPr/>
        </p:nvSpPr>
        <p:spPr>
          <a:xfrm>
            <a:off x="3674392" y="137712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2008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0ED3CD-D6AB-4D89-B05C-F55B8F903E57}"/>
              </a:ext>
            </a:extLst>
          </p:cNvPr>
          <p:cNvSpPr txBox="1"/>
          <p:nvPr/>
        </p:nvSpPr>
        <p:spPr>
          <a:xfrm>
            <a:off x="3546479" y="1832612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2.5</a:t>
            </a:r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316D6C4B-CAAB-49F7-99AE-744DBC8FAC6C}"/>
              </a:ext>
            </a:extLst>
          </p:cNvPr>
          <p:cNvSpPr/>
          <p:nvPr/>
        </p:nvSpPr>
        <p:spPr>
          <a:xfrm rot="16200000">
            <a:off x="3773342" y="1763195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43E1E53-60F5-4A8D-9931-88013C135A94}"/>
              </a:ext>
            </a:extLst>
          </p:cNvPr>
          <p:cNvCxnSpPr>
            <a:cxnSpLocks/>
          </p:cNvCxnSpPr>
          <p:nvPr/>
        </p:nvCxnSpPr>
        <p:spPr>
          <a:xfrm>
            <a:off x="4746922" y="1029420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DDBC12C-1C4D-4C8A-8B56-B868C7EF0F92}"/>
              </a:ext>
            </a:extLst>
          </p:cNvPr>
          <p:cNvSpPr txBox="1"/>
          <p:nvPr/>
        </p:nvSpPr>
        <p:spPr>
          <a:xfrm>
            <a:off x="5104568" y="136782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2009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5D50F2-BBBF-4823-91B8-D4658766E789}"/>
              </a:ext>
            </a:extLst>
          </p:cNvPr>
          <p:cNvSpPr txBox="1"/>
          <p:nvPr/>
        </p:nvSpPr>
        <p:spPr>
          <a:xfrm>
            <a:off x="4976655" y="1823317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3.5</a:t>
            </a:r>
          </a:p>
        </p:txBody>
      </p:sp>
      <p:sp>
        <p:nvSpPr>
          <p:cNvPr id="46" name="Left Brace 45">
            <a:extLst>
              <a:ext uri="{FF2B5EF4-FFF2-40B4-BE49-F238E27FC236}">
                <a16:creationId xmlns:a16="http://schemas.microsoft.com/office/drawing/2014/main" id="{A728BB57-5CFC-47A6-B116-3DC34EF52394}"/>
              </a:ext>
            </a:extLst>
          </p:cNvPr>
          <p:cNvSpPr/>
          <p:nvPr/>
        </p:nvSpPr>
        <p:spPr>
          <a:xfrm rot="16200000">
            <a:off x="5203518" y="1753900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9D57FDD-73DA-476E-9918-F1FBF0BF5D91}"/>
              </a:ext>
            </a:extLst>
          </p:cNvPr>
          <p:cNvCxnSpPr>
            <a:cxnSpLocks/>
          </p:cNvCxnSpPr>
          <p:nvPr/>
        </p:nvCxnSpPr>
        <p:spPr>
          <a:xfrm>
            <a:off x="6133070" y="1029420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AC5801F-CCAA-4856-9A37-E8530F66D4AC}"/>
              </a:ext>
            </a:extLst>
          </p:cNvPr>
          <p:cNvSpPr txBox="1"/>
          <p:nvPr/>
        </p:nvSpPr>
        <p:spPr>
          <a:xfrm>
            <a:off x="6474360" y="134300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2010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0C7783-584C-48C2-8C2A-128DF42D9E20}"/>
              </a:ext>
            </a:extLst>
          </p:cNvPr>
          <p:cNvSpPr txBox="1"/>
          <p:nvPr/>
        </p:nvSpPr>
        <p:spPr>
          <a:xfrm>
            <a:off x="6346447" y="1798491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4.5</a:t>
            </a:r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0FF13989-B0E2-4550-8751-57E4261969B4}"/>
              </a:ext>
            </a:extLst>
          </p:cNvPr>
          <p:cNvSpPr/>
          <p:nvPr/>
        </p:nvSpPr>
        <p:spPr>
          <a:xfrm rot="16200000">
            <a:off x="6573310" y="1729074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AE7560-F90F-40CB-B025-279DEE0FB07A}"/>
              </a:ext>
            </a:extLst>
          </p:cNvPr>
          <p:cNvSpPr txBox="1"/>
          <p:nvPr/>
        </p:nvSpPr>
        <p:spPr>
          <a:xfrm>
            <a:off x="7839996" y="13277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2011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127C0B1-7CB6-4456-9EDE-35DF49363CDC}"/>
              </a:ext>
            </a:extLst>
          </p:cNvPr>
          <p:cNvSpPr txBox="1"/>
          <p:nvPr/>
        </p:nvSpPr>
        <p:spPr>
          <a:xfrm>
            <a:off x="7712083" y="1783193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5.5</a:t>
            </a:r>
          </a:p>
        </p:txBody>
      </p:sp>
      <p:sp>
        <p:nvSpPr>
          <p:cNvPr id="48" name="Left Brace 47">
            <a:extLst>
              <a:ext uri="{FF2B5EF4-FFF2-40B4-BE49-F238E27FC236}">
                <a16:creationId xmlns:a16="http://schemas.microsoft.com/office/drawing/2014/main" id="{1154AC3D-F17D-410E-B5AB-92E07A89577B}"/>
              </a:ext>
            </a:extLst>
          </p:cNvPr>
          <p:cNvSpPr/>
          <p:nvPr/>
        </p:nvSpPr>
        <p:spPr>
          <a:xfrm rot="16200000">
            <a:off x="7938946" y="1713776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50603AC-7965-414D-89DF-3CD1D7E1B9F6}"/>
              </a:ext>
            </a:extLst>
          </p:cNvPr>
          <p:cNvCxnSpPr>
            <a:cxnSpLocks/>
          </p:cNvCxnSpPr>
          <p:nvPr/>
        </p:nvCxnSpPr>
        <p:spPr>
          <a:xfrm>
            <a:off x="7501710" y="1048966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6FF3CEFE-ECA1-40AB-83DD-13D8BE4C422E}"/>
              </a:ext>
            </a:extLst>
          </p:cNvPr>
          <p:cNvSpPr txBox="1"/>
          <p:nvPr/>
        </p:nvSpPr>
        <p:spPr>
          <a:xfrm>
            <a:off x="9186902" y="133643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2012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CFDFD5A-91D8-4867-B715-FC21E276A956}"/>
              </a:ext>
            </a:extLst>
          </p:cNvPr>
          <p:cNvSpPr txBox="1"/>
          <p:nvPr/>
        </p:nvSpPr>
        <p:spPr>
          <a:xfrm>
            <a:off x="9058990" y="1779242"/>
            <a:ext cx="93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Year 6.5</a:t>
            </a:r>
          </a:p>
        </p:txBody>
      </p:sp>
      <p:sp>
        <p:nvSpPr>
          <p:cNvPr id="52" name="Left Brace 51">
            <a:extLst>
              <a:ext uri="{FF2B5EF4-FFF2-40B4-BE49-F238E27FC236}">
                <a16:creationId xmlns:a16="http://schemas.microsoft.com/office/drawing/2014/main" id="{87ADB666-CC92-4F6A-B14F-D9CEA7529592}"/>
              </a:ext>
            </a:extLst>
          </p:cNvPr>
          <p:cNvSpPr/>
          <p:nvPr/>
        </p:nvSpPr>
        <p:spPr>
          <a:xfrm rot="16200000">
            <a:off x="9285853" y="1709825"/>
            <a:ext cx="514905" cy="1192972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0B4EBBD-ED5E-4C1D-9D4E-121562D3CFDE}"/>
              </a:ext>
            </a:extLst>
          </p:cNvPr>
          <p:cNvCxnSpPr>
            <a:cxnSpLocks/>
          </p:cNvCxnSpPr>
          <p:nvPr/>
        </p:nvCxnSpPr>
        <p:spPr>
          <a:xfrm>
            <a:off x="8848617" y="1018381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4F09C73-3A8F-4D63-825C-BFDF51E94166}"/>
              </a:ext>
            </a:extLst>
          </p:cNvPr>
          <p:cNvSpPr txBox="1"/>
          <p:nvPr/>
        </p:nvSpPr>
        <p:spPr>
          <a:xfrm>
            <a:off x="4621368" y="1026639"/>
            <a:ext cx="1615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10000"/>
                  </a:schemeClr>
                </a:solidFill>
              </a:rPr>
              <a:t>Mid-Tenure Review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7CBF1F3-0B78-46D0-973B-06E7A6F3ACE6}"/>
              </a:ext>
            </a:extLst>
          </p:cNvPr>
          <p:cNvSpPr txBox="1"/>
          <p:nvPr/>
        </p:nvSpPr>
        <p:spPr>
          <a:xfrm>
            <a:off x="8716712" y="1010954"/>
            <a:ext cx="1615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10000"/>
                  </a:schemeClr>
                </a:solidFill>
              </a:rPr>
              <a:t>Tenure Application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949CD05-9DAC-4B23-B012-C10EA3222BDC}"/>
              </a:ext>
            </a:extLst>
          </p:cNvPr>
          <p:cNvCxnSpPr>
            <a:cxnSpLocks/>
          </p:cNvCxnSpPr>
          <p:nvPr/>
        </p:nvCxnSpPr>
        <p:spPr>
          <a:xfrm>
            <a:off x="10235741" y="1064264"/>
            <a:ext cx="0" cy="129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70361633-8880-47BD-A8D9-9EBC1784CEDF}"/>
              </a:ext>
            </a:extLst>
          </p:cNvPr>
          <p:cNvSpPr txBox="1"/>
          <p:nvPr/>
        </p:nvSpPr>
        <p:spPr>
          <a:xfrm>
            <a:off x="10353252" y="1336437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2013-2018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2056E0C-B51A-4FBA-85AA-D0175A7A0BB2}"/>
              </a:ext>
            </a:extLst>
          </p:cNvPr>
          <p:cNvSpPr txBox="1"/>
          <p:nvPr/>
        </p:nvSpPr>
        <p:spPr>
          <a:xfrm>
            <a:off x="10142007" y="1890494"/>
            <a:ext cx="1727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Served as</a:t>
            </a:r>
          </a:p>
          <a:p>
            <a:pPr algn="ctr"/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Chair of Biology</a:t>
            </a:r>
          </a:p>
          <a:p>
            <a:pPr algn="ctr"/>
            <a:endParaRPr lang="en-US" sz="140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2F00ACBE-91DC-4C86-BFD5-942C2192E767}"/>
              </a:ext>
            </a:extLst>
          </p:cNvPr>
          <p:cNvSpPr txBox="1"/>
          <p:nvPr/>
        </p:nvSpPr>
        <p:spPr>
          <a:xfrm>
            <a:off x="847363" y="1375584"/>
            <a:ext cx="3130748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First Semester (</a:t>
            </a:r>
            <a:r>
              <a:rPr lang="en-US" sz="1600" b="1" u="sng">
                <a:solidFill>
                  <a:schemeClr val="bg2">
                    <a:lumMod val="10000"/>
                  </a:schemeClr>
                </a:solidFill>
              </a:rPr>
              <a:t>Year  0.5</a:t>
            </a:r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) Outputs:</a:t>
            </a:r>
          </a:p>
          <a:p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   - 1 Manuscript Submission</a:t>
            </a:r>
          </a:p>
          <a:p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   - 1 Internal Grant Submission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959359-5FFC-4FAF-A6CF-83B9F51D5666}"/>
              </a:ext>
            </a:extLst>
          </p:cNvPr>
          <p:cNvSpPr txBox="1"/>
          <p:nvPr/>
        </p:nvSpPr>
        <p:spPr>
          <a:xfrm>
            <a:off x="847363" y="2112359"/>
            <a:ext cx="3130748" cy="163121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>
                <a:solidFill>
                  <a:schemeClr val="bg2">
                    <a:lumMod val="10000"/>
                  </a:schemeClr>
                </a:solidFill>
              </a:rPr>
              <a:t>Year 1.5 </a:t>
            </a:r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Outputs: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Manuscript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4 Manuscripts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Internal Grant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6 Undergraduate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External Grant Submission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ACC1DA-0850-42AB-850E-B545A3A9A1BF}"/>
              </a:ext>
            </a:extLst>
          </p:cNvPr>
          <p:cNvSpPr txBox="1"/>
          <p:nvPr/>
        </p:nvSpPr>
        <p:spPr>
          <a:xfrm>
            <a:off x="847363" y="4373661"/>
            <a:ext cx="3139295" cy="163121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>
                <a:solidFill>
                  <a:schemeClr val="bg2">
                    <a:lumMod val="10000"/>
                  </a:schemeClr>
                </a:solidFill>
              </a:rPr>
              <a:t>Year 2.5 </a:t>
            </a:r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Outputs: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Manuscript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5 Manuscripts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4 Presentations (15 by students)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11 Undergraduate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 2 External Grants Funded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 2 External Grants Submitted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A2A736-8C5A-4D08-A0D5-10AB70F01DF2}"/>
              </a:ext>
            </a:extLst>
          </p:cNvPr>
          <p:cNvSpPr txBox="1"/>
          <p:nvPr/>
        </p:nvSpPr>
        <p:spPr>
          <a:xfrm>
            <a:off x="4422302" y="1361890"/>
            <a:ext cx="3374795" cy="227754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u="sng" dirty="0">
                <a:solidFill>
                  <a:schemeClr val="bg2">
                    <a:lumMod val="10000"/>
                  </a:schemeClr>
                </a:solidFill>
              </a:rPr>
              <a:t>Year 3.5 </a:t>
            </a:r>
            <a:r>
              <a:rPr lang="en-US" sz="1600" u="sng" dirty="0">
                <a:solidFill>
                  <a:schemeClr val="bg2">
                    <a:lumMod val="10000"/>
                  </a:schemeClr>
                </a:solidFill>
              </a:rPr>
              <a:t>Outputs: </a:t>
            </a:r>
            <a:endParaRPr lang="en-US" sz="1600" u="sng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1 Manuscript Published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3 Manuscripts Submitted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2 Presentations (9 by student mentees)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2 Graduate Mentees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4 Undergraduate Mentees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3 External Grants Funded 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</a:rPr>
              <a:t>6 External Grants Submitted</a:t>
            </a: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2">
                  <a:lumMod val="10000"/>
                </a:schemeClr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2610FE-19DE-49AC-A0F4-39C0B12E6B91}"/>
              </a:ext>
            </a:extLst>
          </p:cNvPr>
          <p:cNvSpPr txBox="1"/>
          <p:nvPr/>
        </p:nvSpPr>
        <p:spPr>
          <a:xfrm>
            <a:off x="4422302" y="4158217"/>
            <a:ext cx="3374795" cy="184665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>
                <a:solidFill>
                  <a:schemeClr val="bg2">
                    <a:lumMod val="10000"/>
                  </a:schemeClr>
                </a:solidFill>
              </a:rPr>
              <a:t>Year 4.5 </a:t>
            </a:r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Outputs: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Manuscripts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Manuscript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3 Presentations (4 by student mentees)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5 Undergraduate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External Grants Funded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External Grants Submitted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FB087DC-A8C3-48CC-91D0-75CB5840D543}"/>
              </a:ext>
            </a:extLst>
          </p:cNvPr>
          <p:cNvSpPr txBox="1"/>
          <p:nvPr/>
        </p:nvSpPr>
        <p:spPr>
          <a:xfrm>
            <a:off x="8213888" y="1367591"/>
            <a:ext cx="3374795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>
                <a:solidFill>
                  <a:schemeClr val="bg2">
                    <a:lumMod val="10000"/>
                  </a:schemeClr>
                </a:solidFill>
              </a:rPr>
              <a:t>Year 5.5 </a:t>
            </a:r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Outputs: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Manuscript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Manuscript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3 Presentations (4 by student mentees)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3 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4 Undergraduate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Continued External Grant Funded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External Grants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Internal Grant Funded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E35137-D213-421C-9726-F338C42AC621}"/>
              </a:ext>
            </a:extLst>
          </p:cNvPr>
          <p:cNvSpPr txBox="1"/>
          <p:nvPr/>
        </p:nvSpPr>
        <p:spPr>
          <a:xfrm>
            <a:off x="8213888" y="3942398"/>
            <a:ext cx="3374795" cy="2062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>
                <a:solidFill>
                  <a:schemeClr val="bg2">
                    <a:lumMod val="10000"/>
                  </a:schemeClr>
                </a:solidFill>
              </a:rPr>
              <a:t>Year 6.5 </a:t>
            </a:r>
            <a:r>
              <a:rPr lang="en-US" sz="1600" u="sng">
                <a:solidFill>
                  <a:schemeClr val="bg2">
                    <a:lumMod val="10000"/>
                  </a:schemeClr>
                </a:solidFill>
              </a:rPr>
              <a:t>Outputs: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3 Manuscripts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Presentations (5 by student mentees)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7 Undergraduate Mentees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External Grant Funded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Continued External Grant Funded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2 External Grants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>
                    <a:lumMod val="10000"/>
                  </a:schemeClr>
                </a:solidFill>
              </a:rPr>
              <a:t>1 Internal Grant Funded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78433C-FF6B-966E-6C38-CA2F7D772EF0}"/>
              </a:ext>
            </a:extLst>
          </p:cNvPr>
          <p:cNvSpPr txBox="1"/>
          <p:nvPr/>
        </p:nvSpPr>
        <p:spPr>
          <a:xfrm>
            <a:off x="1876719" y="286892"/>
            <a:ext cx="8438561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/>
              <a:t>Research, Publications, &amp; Scholarship Outputs</a:t>
            </a:r>
          </a:p>
        </p:txBody>
      </p:sp>
    </p:spTree>
    <p:extLst>
      <p:ext uri="{BB962C8B-B14F-4D97-AF65-F5344CB8AC3E}">
        <p14:creationId xmlns:p14="http://schemas.microsoft.com/office/powerpoint/2010/main" val="3418476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SU">
      <a:dk1>
        <a:srgbClr val="004990"/>
      </a:dk1>
      <a:lt1>
        <a:srgbClr val="FFFFFF"/>
      </a:lt1>
      <a:dk2>
        <a:srgbClr val="807F83"/>
      </a:dk2>
      <a:lt2>
        <a:srgbClr val="E7E6E6"/>
      </a:lt2>
      <a:accent1>
        <a:srgbClr val="F78E1E"/>
      </a:accent1>
      <a:accent2>
        <a:srgbClr val="589BBE"/>
      </a:accent2>
      <a:accent3>
        <a:srgbClr val="003A63"/>
      </a:accent3>
      <a:accent4>
        <a:srgbClr val="6CADDF"/>
      </a:accent4>
      <a:accent5>
        <a:srgbClr val="6CB353"/>
      </a:accent5>
      <a:accent6>
        <a:srgbClr val="BCD6CD"/>
      </a:accent6>
      <a:hlink>
        <a:srgbClr val="004990"/>
      </a:hlink>
      <a:folHlink>
        <a:srgbClr val="589BB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279</Words>
  <Application>Microsoft Macintosh PowerPoint</Application>
  <PresentationFormat>Widescreen</PresentationFormat>
  <Paragraphs>74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Adobe Garamond Pro</vt:lpstr>
      <vt:lpstr>Arial</vt:lpstr>
      <vt:lpstr>Calibri</vt:lpstr>
      <vt:lpstr>Helvetica</vt:lpstr>
      <vt:lpstr>Office Theme</vt:lpstr>
      <vt:lpstr>Where to Start: Building your Research Program  LSC 241 8:00-9:00am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Coleman, Amanda</dc:creator>
  <cp:lastModifiedBy>Cottle, Clayton</cp:lastModifiedBy>
  <cp:revision>8</cp:revision>
  <dcterms:created xsi:type="dcterms:W3CDTF">2018-02-07T18:03:00Z</dcterms:created>
  <dcterms:modified xsi:type="dcterms:W3CDTF">2023-09-20T15:31:19Z</dcterms:modified>
</cp:coreProperties>
</file>